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wmf" ContentType="image/x-wmf"/>
  <Override PartName="/ppt/media/image5.png" ContentType="image/png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32404050" cy="3960495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2916288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1620000" y="21265200"/>
            <a:ext cx="2916288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1620000" y="2126520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16563240" y="2126520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939024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11480040" y="9267480"/>
            <a:ext cx="939024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21340440" y="9267480"/>
            <a:ext cx="939024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1620000" y="21265200"/>
            <a:ext cx="939024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11480040" y="21265200"/>
            <a:ext cx="939024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21340440" y="21265200"/>
            <a:ext cx="939024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1423116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16563240" y="9267480"/>
            <a:ext cx="1423116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620000" y="1580040"/>
            <a:ext cx="29162880" cy="3065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16563240" y="9267480"/>
            <a:ext cx="1423116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1620000" y="2126520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1423116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16563240" y="2126520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1620000" y="21265200"/>
            <a:ext cx="29162880" cy="1095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50760" y="18872280"/>
            <a:ext cx="1586880" cy="1561320"/>
          </a:xfrm>
          <a:prstGeom prst="rect">
            <a:avLst/>
          </a:prstGeom>
          <a:ln w="0">
            <a:noFill/>
          </a:ln>
        </p:spPr>
      </p:pic>
      <p:pic>
        <p:nvPicPr>
          <p:cNvPr id="1" name="" descr=""/>
          <p:cNvPicPr/>
          <p:nvPr/>
        </p:nvPicPr>
        <p:blipFill>
          <a:blip r:embed="rId3"/>
          <a:stretch/>
        </p:blipFill>
        <p:spPr>
          <a:xfrm>
            <a:off x="50760" y="18872280"/>
            <a:ext cx="1586880" cy="156132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wmf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399120" y="7594560"/>
            <a:ext cx="25604640" cy="351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82800" rIns="82800" tIns="41400" bIns="41400" anchor="t">
            <a:spAutoFit/>
          </a:bodyPr>
          <a:p>
            <a:pPr algn="ctr">
              <a:lnSpc>
                <a:spcPct val="100000"/>
              </a:lnSpc>
              <a:spcBef>
                <a:spcPts val="2200"/>
              </a:spcBef>
              <a:buNone/>
            </a:pPr>
            <a:r>
              <a:rPr b="1" lang="pt-BR" sz="4400" spc="-1" strike="noStrike">
                <a:solidFill>
                  <a:srgbClr val="000000"/>
                </a:solidFill>
                <a:latin typeface="Book Antiqua"/>
                <a:ea typeface="DejaVu Sans"/>
              </a:rPr>
              <a:t>TÍTULO (EM MAIÚSCULO)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200"/>
              </a:spcBef>
              <a:buNone/>
            </a:pPr>
            <a:r>
              <a:rPr b="1" lang="pt-BR" sz="4400" spc="-1" strike="noStrike">
                <a:solidFill>
                  <a:srgbClr val="000000"/>
                </a:solidFill>
                <a:latin typeface="Book Antiqua"/>
                <a:ea typeface="DejaVu Sans"/>
              </a:rPr>
              <a:t>NOME COMPLETO DO AUTOR  (A), AUTOR , 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200"/>
              </a:spcBef>
              <a:buNone/>
            </a:pPr>
            <a:r>
              <a:rPr b="1" lang="pt-BR" sz="4400" spc="-1" strike="noStrike">
                <a:solidFill>
                  <a:srgbClr val="000000"/>
                </a:solidFill>
                <a:latin typeface="Book Antiqua"/>
                <a:ea typeface="DejaVu Sans"/>
              </a:rPr>
              <a:t>Nome da Universidade, UF, Brasil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01"/>
              </a:spcBef>
              <a:buNone/>
            </a:pPr>
            <a:r>
              <a:rPr b="1" i="1" lang="pt-BR" sz="4000" spc="-1" strike="noStrike">
                <a:solidFill>
                  <a:srgbClr val="000000"/>
                </a:solidFill>
                <a:latin typeface="Book Antiqua"/>
                <a:ea typeface="DejaVu Sans"/>
              </a:rPr>
              <a:t>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691200" y="14964840"/>
            <a:ext cx="15038280" cy="9964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Palavras-Chave: 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máximo de cinco, separadas por ponto e virgula (;) procurando não repetir palavras do título, escritas em letras minúsculas, organizadas em ordem alfabética crescente.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0" y="181332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4"/>
          <p:cNvSpPr/>
          <p:nvPr/>
        </p:nvSpPr>
        <p:spPr>
          <a:xfrm>
            <a:off x="0" y="366120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5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6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7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8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9"/>
          <p:cNvSpPr/>
          <p:nvPr/>
        </p:nvSpPr>
        <p:spPr>
          <a:xfrm>
            <a:off x="0" y="1584720"/>
            <a:ext cx="183600" cy="42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10"/>
          <p:cNvSpPr/>
          <p:nvPr/>
        </p:nvSpPr>
        <p:spPr>
          <a:xfrm>
            <a:off x="14882760" y="21825000"/>
            <a:ext cx="46440" cy="103680"/>
          </a:xfrm>
          <a:prstGeom prst="ellipse">
            <a:avLst/>
          </a:prstGeom>
          <a:solidFill>
            <a:srgbClr val="ffffff"/>
          </a:solidFill>
          <a:ln>
            <a:solidFill>
              <a:srgbClr val="bcbcbc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50" name="CustomShape 11"/>
          <p:cNvSpPr/>
          <p:nvPr/>
        </p:nvSpPr>
        <p:spPr>
          <a:xfrm>
            <a:off x="16444800" y="20444040"/>
            <a:ext cx="46440" cy="103680"/>
          </a:xfrm>
          <a:prstGeom prst="ellipse">
            <a:avLst/>
          </a:prstGeom>
          <a:solidFill>
            <a:srgbClr val="ffffff"/>
          </a:solidFill>
          <a:ln>
            <a:solidFill>
              <a:srgbClr val="bcbcbc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51" name="CustomShape 12"/>
          <p:cNvSpPr/>
          <p:nvPr/>
        </p:nvSpPr>
        <p:spPr>
          <a:xfrm>
            <a:off x="16944840" y="16751880"/>
            <a:ext cx="14826960" cy="36169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Book Antiqua"/>
                <a:ea typeface="DejaVu Sans"/>
              </a:rPr>
              <a:t> </a:t>
            </a: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Resultados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Apresentar os resultados de maneira organizada e lógica, fornecendo ao leitor as informações mais representativas. É comum o uso de figuras e tabelas para ilustrar os dados apresentados de maneira a facilitar a compreensão dos resultados obtidos. As legendas devem ser autoexplicativas, localizadas abaixo da tabela, como no exemplo a seguir.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2" name="Line 13"/>
          <p:cNvSpPr/>
          <p:nvPr/>
        </p:nvSpPr>
        <p:spPr>
          <a:xfrm flipH="1">
            <a:off x="16201800" y="11858400"/>
            <a:ext cx="40680" cy="27090000"/>
          </a:xfrm>
          <a:prstGeom prst="line">
            <a:avLst/>
          </a:prstGeom>
          <a:ln w="63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4"/>
          <p:cNvSpPr/>
          <p:nvPr/>
        </p:nvSpPr>
        <p:spPr>
          <a:xfrm>
            <a:off x="691200" y="11842920"/>
            <a:ext cx="15038280" cy="30070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Resumo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RESUMO deve ser claro, sucinto e explicar o(s) objetivo(s) pretendido(s), procurando justificar sua importância, os principais procedimentos adotados, os resultados mais expressivos e conclusões. Se recomenda que o RESUMO não contenha fórmulas, citações e/ou referências bibliográficas.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4" name="CustomShape 15"/>
          <p:cNvSpPr/>
          <p:nvPr/>
        </p:nvSpPr>
        <p:spPr>
          <a:xfrm>
            <a:off x="699120" y="16913160"/>
            <a:ext cx="15038280" cy="36169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Introdução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 introdução tem como objetivo posicionar o leitor dentro do tema que está sendo desenvolvido. Deve conter a delimitação do universo da pesquisa, problema, objetivos, justificativa, hipóteses, metodologia de trabalho e sua relevância. Evitar o uso de palavras e ideias repetidas. Seja objetivo e preciso em suas considerações, evitando que a introdução do trabalho fique longa e cansativa. 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5" name="CustomShape 16"/>
          <p:cNvSpPr/>
          <p:nvPr/>
        </p:nvSpPr>
        <p:spPr>
          <a:xfrm>
            <a:off x="676800" y="20962440"/>
            <a:ext cx="15038280" cy="2642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Objetivos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objetivo geral deve resumir e apresentar a ideia central de um trabalho, descrevendo também sua finalidade. Os objetivos especí­ficos irão dar uma maior delimitação ao tema, além de detalhar os processos necessários para a realizacão do trabalho.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6" name="CustomShape 17"/>
          <p:cNvSpPr/>
          <p:nvPr/>
        </p:nvSpPr>
        <p:spPr>
          <a:xfrm>
            <a:off x="837720" y="23829840"/>
            <a:ext cx="14546160" cy="8980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Fundamentação Teórica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Apresenta as referências nas quais se baseia a pesquisa</a:t>
            </a:r>
            <a:endParaRPr b="0" lang="en-US" sz="3200" spc="-1" strike="noStrike">
              <a:latin typeface="Arial"/>
            </a:endParaRPr>
          </a:p>
          <a:p>
            <a:pPr marL="828720"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3200" spc="-1" strike="noStrike">
              <a:latin typeface="Arial"/>
            </a:endParaRPr>
          </a:p>
          <a:p>
            <a:pPr marL="571680" indent="-5713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livros, artigos em revistas/periódicos, teses de doutorado, dissertações de mestrado.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referencial teórico tem também outras funções: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permite que o autor tenha maior clareza,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facilita a formulação de hipóteses e de suposições, 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sinaliza para o método mais adequado à solução do problema, 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permite identificar qual o procedimento mais pertinente para a coleta e o tratamento dos dados, bem como o conteúdo do procedimento escolhido,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uma revisão da literatura serve para verificar o que já foi pesquisado do assunto.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57" name="CustomShape 18"/>
          <p:cNvSpPr/>
          <p:nvPr/>
        </p:nvSpPr>
        <p:spPr>
          <a:xfrm>
            <a:off x="1015560" y="29804400"/>
            <a:ext cx="14249160" cy="9466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Desenvolvimento e Metodologia ou Materiais e Métodos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Descrever adequadamente o desenvolvimento e a metodologia utilizada para desenvolver o trabalho. Deve ser pertinente ao tema, procurando alcançar os objetivos já apresentados.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Caso use equações, numerar descrevendo os parâmetros.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Figuras, tabelas e gráficos devem ser apresentados com tamanho, qualidade e detalhes suficientes para a interpretação e composição gráfica final. Citar a fonte da ilustração, tabela e gráfico e, caso seja do próprio autor, citar como “Fonte: Elaborada pelo autor”. As legendas e fontes das figuras, tabelas e gráficos devem ser escritos em fonte Times New Roman, tamanho 10 e o texto deve estar centralizado, em negrito e seguir o padrão de numeração sucessivo arábico. Centralizar as Figuras, Tabelas e Gráficos. Gráficos e figuras: devem apresentar-se sem bordas; a legenda deve ser posicionada logo abaixo da figura ou gráfico. Usar imagens coloridas se for necessário destacar alguma informação da Figura ou Gráfico. Tabelas: evitar tabelas extensas e dados supérfluos; adequar seus tamanhos ao espaço útil do papel e colocar, na medida do possí­vel, apenas linhas contí­nuas horizontais. As legendas devem ser autoexplicativas, localizadas abaixo da tabela, como no exemplo a seguir. 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200" spc="-1" strike="noStrike">
              <a:latin typeface="Arial"/>
            </a:endParaRPr>
          </a:p>
        </p:txBody>
      </p:sp>
      <p:graphicFrame>
        <p:nvGraphicFramePr>
          <p:cNvPr id="58" name="Table 19"/>
          <p:cNvGraphicFramePr/>
          <p:nvPr/>
        </p:nvGraphicFramePr>
        <p:xfrm>
          <a:off x="17059680" y="12083400"/>
          <a:ext cx="13975200" cy="2804040"/>
        </p:xfrm>
        <a:graphic>
          <a:graphicData uri="http://schemas.openxmlformats.org/drawingml/2006/table">
            <a:tbl>
              <a:tblPr/>
              <a:tblGrid>
                <a:gridCol w="3750480"/>
                <a:gridCol w="1494720"/>
                <a:gridCol w="1080720"/>
                <a:gridCol w="1187640"/>
                <a:gridCol w="1140120"/>
                <a:gridCol w="1163880"/>
                <a:gridCol w="1330200"/>
                <a:gridCol w="1247040"/>
                <a:gridCol w="1580760"/>
              </a:tblGrid>
              <a:tr h="106668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Profundidade(m)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 a 0,1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 a 0,2</a:t>
                      </a:r>
                      <a:endParaRPr b="0" lang="en-US" sz="3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 a 0,3</a:t>
                      </a:r>
                      <a:endParaRPr b="0" lang="en-US" sz="3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 a 0,4</a:t>
                      </a:r>
                      <a:endParaRPr b="0" lang="en-US" sz="3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algn="l" pos="0"/>
                        </a:tabLst>
                      </a:pP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79240">
                <a:tc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792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Media (MPa)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1,39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4,28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1,86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4,29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3,83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3,44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7924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CV(%)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anchor="t"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9" name="CustomShape 20"/>
          <p:cNvSpPr/>
          <p:nvPr/>
        </p:nvSpPr>
        <p:spPr>
          <a:xfrm>
            <a:off x="16980120" y="15468480"/>
            <a:ext cx="14118840" cy="11797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i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Figura 1: </a:t>
            </a:r>
            <a:r>
              <a:rPr b="0" i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Analise do índice de Cone (IC) nas linhas (L) e entrelinhas (E) de cana nas diferentes profundidades amostradas. Fonte: OLIVEIRA et al., 2008.</a:t>
            </a:r>
            <a:endParaRPr b="0" lang="en-US" sz="24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400" spc="-1" strike="noStrike">
              <a:latin typeface="Arial"/>
            </a:endParaRPr>
          </a:p>
        </p:txBody>
      </p:sp>
      <p:pic>
        <p:nvPicPr>
          <p:cNvPr id="60" name="Imagen 28" descr=""/>
          <p:cNvPicPr/>
          <p:nvPr/>
        </p:nvPicPr>
        <p:blipFill>
          <a:blip r:embed="rId1"/>
          <a:stretch/>
        </p:blipFill>
        <p:spPr>
          <a:xfrm>
            <a:off x="20954520" y="20211120"/>
            <a:ext cx="4247280" cy="2928960"/>
          </a:xfrm>
          <a:prstGeom prst="rect">
            <a:avLst/>
          </a:prstGeom>
          <a:ln w="0">
            <a:noFill/>
          </a:ln>
        </p:spPr>
      </p:pic>
      <p:sp>
        <p:nvSpPr>
          <p:cNvPr id="61" name="CustomShape 21"/>
          <p:cNvSpPr/>
          <p:nvPr/>
        </p:nvSpPr>
        <p:spPr>
          <a:xfrm>
            <a:off x="16997040" y="23197320"/>
            <a:ext cx="14146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i="1" lang="pt-BR" sz="2000" spc="-1" strike="noStrike">
                <a:solidFill>
                  <a:srgbClr val="000000"/>
                </a:solidFill>
                <a:latin typeface="Arial"/>
                <a:ea typeface="DejaVu Sans"/>
              </a:rPr>
              <a:t>Figura 2: </a:t>
            </a:r>
            <a:r>
              <a:rPr b="0" i="1" lang="pt-BR" sz="2000" spc="-1" strike="noStrike">
                <a:solidFill>
                  <a:srgbClr val="000000"/>
                </a:solidFill>
                <a:latin typeface="Arial"/>
                <a:ea typeface="DejaVu Sans"/>
              </a:rPr>
              <a:t>Descrição da figura aqui.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2" name="CustomShape 22"/>
          <p:cNvSpPr/>
          <p:nvPr/>
        </p:nvSpPr>
        <p:spPr>
          <a:xfrm>
            <a:off x="17006040" y="23829840"/>
            <a:ext cx="14376240" cy="134287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Conclusões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Devem basear-se, exclusivamente, nos resultados do trabalho. Ressaltar se os objetivos expostos inicialmente foram cumpridos e se a hipótese foi confirmada. Aspectos metodológicos também devem ser abordados: dificuldades durante a pesquisa, resultados obtidos e qual o significado dos mesmos dentro da área de pesquisa. Quando possí­vel, inserir outros tipos de estudos que poderiam ser feitos utilizando o mesmo tema e/ou outros aspectos a serem abordados a partir dos resultados apresentados.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Referencias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[1] J. L. Boldrini, S. I. R. Costa, V. R. Ribeiro, and H. G. Wetzler.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Álgebra Linear e Aplicações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3a. edição. Harbra, São Paulo, 1984.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[2] J. A. Cuminato and V. Ruas. Unification of distance inequalities for linear variational problems,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Comp. Appl. Math.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2014. DOI: 10.1007/s40314-014-0163-6.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[3] G. L. Diniz, A mudança no habitat de populações de peixes: de rio a represa- o modelo matemático, Dissertação de Mestrado em Matemática Aplicada, Unicamp, 1994.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[4] R. M. Jafelice, L. C. Barros and R. C. Bassanezi. Study of the dynamics of HIV under treatment considering fuzzy delay,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Comp. Appl. Math.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33:45--61, 2014.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[5] Uma classe de problemas de controle ótimo em escalas temporais,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Proceeding Series of the Brazilian Society of Computational and Applied Mathematics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volume 1, 2013. DOI: 10.5540/03.2013.001.01.0177.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63" name="CustomShape 23"/>
          <p:cNvSpPr/>
          <p:nvPr/>
        </p:nvSpPr>
        <p:spPr>
          <a:xfrm>
            <a:off x="16839360" y="36648720"/>
            <a:ext cx="15038280" cy="28861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 anchor="t">
            <a:spAutoFit/>
          </a:bodyPr>
          <a:p>
            <a:pPr algn="just">
              <a:lnSpc>
                <a:spcPct val="100000"/>
              </a:lnSpc>
              <a:buNone/>
            </a:pPr>
            <a:r>
              <a:rPr b="1" lang="pt-BR" sz="4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Agradecimentos (opcional)</a:t>
            </a:r>
            <a:endParaRPr b="0" lang="en-US" sz="40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en-US" sz="40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Inserir, após as conclusões, de maneira sucinta os agradecimentos. Se o projeto for financiado por alguma agência de fomento, citar a fonte</a:t>
            </a:r>
            <a:r>
              <a:rPr b="0" lang="pt-BR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 Incluir a logomarca da sua instituição no cabeçalho, trocando pela da UFPE.</a:t>
            </a:r>
            <a:endParaRPr b="0" lang="en-US" sz="3600" spc="-1" strike="noStrike">
              <a:latin typeface="Arial"/>
            </a:endParaRPr>
          </a:p>
        </p:txBody>
      </p:sp>
      <p:pic>
        <p:nvPicPr>
          <p:cNvPr id="64" name="" descr=""/>
          <p:cNvPicPr/>
          <p:nvPr/>
        </p:nvPicPr>
        <p:blipFill>
          <a:blip r:embed="rId2"/>
          <a:stretch/>
        </p:blipFill>
        <p:spPr>
          <a:xfrm>
            <a:off x="4788000" y="3708360"/>
            <a:ext cx="113760" cy="177120"/>
          </a:xfrm>
          <a:prstGeom prst="rect">
            <a:avLst/>
          </a:prstGeom>
          <a:ln w="0">
            <a:noFill/>
          </a:ln>
        </p:spPr>
      </p:pic>
      <p:pic>
        <p:nvPicPr>
          <p:cNvPr id="65" name="" descr=""/>
          <p:cNvPicPr/>
          <p:nvPr/>
        </p:nvPicPr>
        <p:blipFill>
          <a:blip r:embed="rId3"/>
          <a:stretch/>
        </p:blipFill>
        <p:spPr>
          <a:xfrm>
            <a:off x="25146000" y="685800"/>
            <a:ext cx="5374080" cy="5486400"/>
          </a:xfrm>
          <a:prstGeom prst="rect">
            <a:avLst/>
          </a:prstGeom>
          <a:ln w="0">
            <a:noFill/>
          </a:ln>
        </p:spPr>
      </p:pic>
      <p:pic>
        <p:nvPicPr>
          <p:cNvPr id="66" name="" descr=""/>
          <p:cNvPicPr/>
          <p:nvPr/>
        </p:nvPicPr>
        <p:blipFill>
          <a:blip r:embed="rId4"/>
          <a:stretch/>
        </p:blipFill>
        <p:spPr>
          <a:xfrm>
            <a:off x="93240" y="0"/>
            <a:ext cx="19337760" cy="6410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11214</TotalTime>
  <Application>LibreOffice/7.3.7.2$Linux_X86_64 LibreOffice_project/30$Build-2</Application>
  <AppVersion>15.0000</AppVersion>
  <Words>1032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2000-04-26T13:37:08Z</dcterms:created>
  <dc:creator>.Pancada</dc:creator>
  <dc:description/>
  <dc:language>en-US</dc:language>
  <cp:lastModifiedBy/>
  <cp:lastPrinted>2000-05-14T13:30:21Z</cp:lastPrinted>
  <dcterms:modified xsi:type="dcterms:W3CDTF">2024-06-05T10:18:06Z</dcterms:modified>
  <cp:revision>643</cp:revision>
  <dc:subject/>
  <dc:title>Painel SBQ 2000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Personalizar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</vt:i4>
  </property>
</Properties>
</file>